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50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94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1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68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44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41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96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57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08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F29DA1C-7173-4B0C-B85A-73A2B0558A9E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E317AE0-FB03-4DED-914D-FA66A23B1632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68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ozhan1990/etkin-kaynak-paylasimi-icin-lisans-anlasmalarinin-onemi-yurt-disindaki-ornekler-ve-ankos-uygulamalari-baglaminda-bir-ncelem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ag@ankos.org.t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6BD6CF-6046-C477-8681-7AC979DA7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064" y="4802819"/>
            <a:ext cx="8016536" cy="1620358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/>
              <a:t>ANKOS LİSANS ANLAŞMALARI KAPSAMINDA ELEKTRONİK KAYNAKLARIN PAYLAŞIMI VE TELİF HAKLARI</a:t>
            </a:r>
            <a:endParaRPr lang="en-GB" sz="3200" b="1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90765D6-EA42-E199-F432-C75AF992AF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Özhan Sağlık</a:t>
            </a:r>
          </a:p>
          <a:p>
            <a:r>
              <a:rPr lang="tr-TR" dirty="0"/>
              <a:t>Bursa Uludağ Üniversitesi</a:t>
            </a:r>
          </a:p>
          <a:p>
            <a:r>
              <a:rPr lang="tr-TR" dirty="0"/>
              <a:t>ANKOS LAG Üyesi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76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CD8BF8-8796-E862-6506-1609357E2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57658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/>
              <a:t>Telif hakları</a:t>
            </a:r>
            <a:endParaRPr lang="en-GB" sz="4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2D6F2B-4CFD-CCD1-1ED7-7D90E43FB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242874"/>
            <a:ext cx="9720073" cy="5344357"/>
          </a:xfrm>
        </p:spPr>
        <p:txBody>
          <a:bodyPr>
            <a:normAutofit/>
          </a:bodyPr>
          <a:lstStyle/>
          <a:p>
            <a:r>
              <a:rPr lang="tr-TR" sz="2000" dirty="0"/>
              <a:t>Kişilerin fikri emeği ile oluşturduğu ürünlerin üzerindeki yayma ve koruma gibi hukuki haklardır. Bu hakların korunması tabii olarak mevzuatla düzenlenir. </a:t>
            </a:r>
          </a:p>
          <a:p>
            <a:endParaRPr lang="tr-TR" sz="2000" dirty="0"/>
          </a:p>
          <a:p>
            <a:r>
              <a:rPr lang="tr-TR" sz="2000" dirty="0"/>
              <a:t>Telif haklarının korunmasında </a:t>
            </a:r>
            <a:r>
              <a:rPr lang="tr-TR" sz="2000" dirty="0" err="1"/>
              <a:t>ülkesellik</a:t>
            </a:r>
            <a:r>
              <a:rPr lang="tr-TR" sz="2000" dirty="0"/>
              <a:t> ilkesi söz konusudur. Hakkın hangi ülkede korunması talep ediliyorsa o ülkedeki şartlara göre değerlendirme yapılır.</a:t>
            </a:r>
          </a:p>
          <a:p>
            <a:endParaRPr lang="tr-TR" sz="2000" dirty="0"/>
          </a:p>
          <a:p>
            <a:r>
              <a:rPr lang="tr-TR" sz="2000" dirty="0"/>
              <a:t>Telif hakları aynı zamanda karşılıklı sözleşmelerle de korunur. Ancak burada kamu düzeninin korunması, kamu yararının sağlanması ve şahsi kullanımın yasaklanmaması gibi sınırlamalar söz konusudur. </a:t>
            </a:r>
          </a:p>
          <a:p>
            <a:endParaRPr lang="tr-TR" sz="2000" dirty="0"/>
          </a:p>
          <a:p>
            <a:r>
              <a:rPr lang="tr-TR" sz="2000" dirty="0">
                <a:hlinkClick r:id="rId2"/>
              </a:rPr>
              <a:t>https://www.slideshare.net/ozhan1990/etkin-kaynak-paylasimi-icin-lisans-anlasmalarinin-onemi-yurt-disindaki-ornekler-ve-ankos-uygulamalari-baglaminda-bir-nceleme</a:t>
            </a:r>
            <a:endParaRPr lang="tr-TR" sz="20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5133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724DCC-5E9C-DD45-80E3-FE79EC39A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7541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/>
              <a:t>ÜLKELERİN MEVZUATINDA KAYNAK PAYLAŞIM</a:t>
            </a:r>
            <a:endParaRPr lang="en-GB" sz="4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09C533-2DEF-77D8-914F-AD986CFBF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429305"/>
            <a:ext cx="9720073" cy="4880055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Avustralya – Talep edilen kaynak silinmek kaydıyla paylaşılabilir</a:t>
            </a:r>
          </a:p>
          <a:p>
            <a:r>
              <a:rPr lang="tr-TR" dirty="0"/>
              <a:t>ABD ve İngiltere – </a:t>
            </a:r>
            <a:r>
              <a:rPr lang="tr-TR" dirty="0" err="1"/>
              <a:t>KÖV’e</a:t>
            </a:r>
            <a:r>
              <a:rPr lang="tr-TR" dirty="0"/>
              <a:t> izin veriliyor</a:t>
            </a:r>
          </a:p>
          <a:p>
            <a:r>
              <a:rPr lang="tr-TR" dirty="0"/>
              <a:t>Kanada – KÖV telif haklarını ihlal etmez</a:t>
            </a:r>
          </a:p>
          <a:p>
            <a:r>
              <a:rPr lang="tr-TR" dirty="0"/>
              <a:t>Almanya – OCLC üzerinden KÖV</a:t>
            </a:r>
          </a:p>
          <a:p>
            <a:endParaRPr lang="tr-TR" dirty="0"/>
          </a:p>
          <a:p>
            <a:pPr algn="ctr"/>
            <a:r>
              <a:rPr lang="tr-TR" b="1" dirty="0"/>
              <a:t>%10</a:t>
            </a:r>
          </a:p>
          <a:p>
            <a:pPr algn="ctr"/>
            <a:r>
              <a:rPr lang="tr-TR" b="1" dirty="0" err="1"/>
              <a:t>Copyright</a:t>
            </a:r>
            <a:r>
              <a:rPr lang="tr-TR" b="1" dirty="0"/>
              <a:t> </a:t>
            </a:r>
            <a:r>
              <a:rPr lang="tr-TR" b="1" dirty="0" err="1"/>
              <a:t>Licensing</a:t>
            </a:r>
            <a:r>
              <a:rPr lang="tr-TR" b="1" dirty="0"/>
              <a:t> </a:t>
            </a:r>
            <a:r>
              <a:rPr lang="tr-TR" b="1" dirty="0" err="1"/>
              <a:t>Agency</a:t>
            </a:r>
            <a:endParaRPr lang="tr-TR" b="1" dirty="0"/>
          </a:p>
          <a:p>
            <a:pPr algn="ctr"/>
            <a:r>
              <a:rPr lang="tr-TR" dirty="0"/>
              <a:t>(https://www.cla.co.uk/higher-education-licence)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03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33E587-3953-F75B-404F-F8E8F49A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082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/>
              <a:t>YAYINCI EĞİLİMLERİ</a:t>
            </a:r>
            <a:endParaRPr lang="en-GB" sz="4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4A451A-36A2-4B03-8C62-969234E80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251751"/>
            <a:ext cx="9720073" cy="5442012"/>
          </a:xfrm>
        </p:spPr>
        <p:txBody>
          <a:bodyPr>
            <a:normAutofit fontScale="92500" lnSpcReduction="20000"/>
          </a:bodyPr>
          <a:lstStyle/>
          <a:p>
            <a:r>
              <a:rPr lang="tr-TR" sz="2000" b="1" dirty="0" err="1"/>
              <a:t>Distopya</a:t>
            </a:r>
            <a:r>
              <a:rPr lang="tr-TR" sz="2000" b="1" dirty="0"/>
              <a:t> - https://wayforward.archive.org/ia2046/</a:t>
            </a:r>
          </a:p>
          <a:p>
            <a:endParaRPr lang="tr-TR" sz="2000" dirty="0"/>
          </a:p>
          <a:p>
            <a:r>
              <a:rPr lang="tr-TR" sz="2000" dirty="0"/>
              <a:t>Yayıncıların %25,7’si </a:t>
            </a:r>
            <a:r>
              <a:rPr lang="tr-TR" sz="2000" dirty="0" err="1"/>
              <a:t>KÖV’e</a:t>
            </a:r>
            <a:r>
              <a:rPr lang="tr-TR" sz="2000" dirty="0"/>
              <a:t> izin vermiyor.</a:t>
            </a:r>
          </a:p>
          <a:p>
            <a:endParaRPr lang="tr-TR" sz="2000" dirty="0"/>
          </a:p>
          <a:p>
            <a:r>
              <a:rPr lang="tr-TR" sz="2000" dirty="0"/>
              <a:t>Bazı yayıncılar basılı çıktı almaya izin veriyor. Yayıncılarla yapılan anlaşmalarda sadece %46’sında basılı çıktı olarak KÖV yapılmasına izin var.</a:t>
            </a:r>
          </a:p>
          <a:p>
            <a:endParaRPr lang="tr-TR" sz="2000" dirty="0"/>
          </a:p>
          <a:p>
            <a:r>
              <a:rPr lang="tr-TR" sz="2000" dirty="0"/>
              <a:t>KÖV yapabilmek için lisans anlaşmalarında </a:t>
            </a:r>
            <a:r>
              <a:rPr lang="tr-TR" sz="2000" dirty="0" err="1"/>
              <a:t>KÖV’e</a:t>
            </a:r>
            <a:r>
              <a:rPr lang="tr-TR" sz="2000" dirty="0"/>
              <a:t> izin verilmesi gerekiyor.</a:t>
            </a:r>
          </a:p>
          <a:p>
            <a:endParaRPr lang="tr-TR" sz="2000" dirty="0"/>
          </a:p>
          <a:p>
            <a:r>
              <a:rPr lang="tr-TR" sz="2000" i="1" dirty="0" err="1"/>
              <a:t>Cindy</a:t>
            </a:r>
            <a:r>
              <a:rPr lang="tr-TR" sz="2000" i="1" dirty="0"/>
              <a:t> </a:t>
            </a:r>
            <a:r>
              <a:rPr lang="tr-TR" sz="2000" i="1" dirty="0" err="1"/>
              <a:t>Kristof</a:t>
            </a:r>
            <a:r>
              <a:rPr lang="tr-TR" sz="2000" i="1" dirty="0"/>
              <a:t>, 2018. </a:t>
            </a:r>
            <a:r>
              <a:rPr lang="tr-TR" sz="2000" i="1" dirty="0" err="1"/>
              <a:t>The</a:t>
            </a:r>
            <a:r>
              <a:rPr lang="tr-TR" sz="2000" i="1" dirty="0"/>
              <a:t> Development of Resource </a:t>
            </a:r>
            <a:r>
              <a:rPr lang="tr-TR" sz="2000" i="1" dirty="0" err="1"/>
              <a:t>Sharing</a:t>
            </a:r>
            <a:r>
              <a:rPr lang="tr-TR" sz="2000" i="1" dirty="0"/>
              <a:t> …, Library </a:t>
            </a:r>
            <a:r>
              <a:rPr lang="tr-TR" sz="2000" i="1" dirty="0" err="1"/>
              <a:t>Trends</a:t>
            </a:r>
            <a:r>
              <a:rPr lang="tr-TR" sz="2000" i="1" dirty="0"/>
              <a:t>, 67(2).</a:t>
            </a:r>
          </a:p>
          <a:p>
            <a:endParaRPr lang="tr-TR" sz="2000" dirty="0"/>
          </a:p>
          <a:p>
            <a:r>
              <a:rPr lang="tr-TR" sz="2000" b="1" dirty="0" err="1"/>
              <a:t>Sci-Hub</a:t>
            </a:r>
            <a:r>
              <a:rPr lang="tr-TR" sz="2000" b="1" dirty="0"/>
              <a:t>?</a:t>
            </a:r>
          </a:p>
          <a:p>
            <a:endParaRPr lang="tr-TR" sz="2000" b="1" dirty="0"/>
          </a:p>
          <a:p>
            <a:r>
              <a:rPr lang="tr-TR" sz="2000" dirty="0"/>
              <a:t>Vakıf Üniversiteleri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034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B4AE74-1DFE-C925-B045-8512E621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31026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/>
              <a:t>KONSORSİYUMLARDA DURUM</a:t>
            </a:r>
            <a:endParaRPr lang="en-GB" sz="4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541B66-ED42-55FD-4F1C-1FBF0D463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322773"/>
            <a:ext cx="9720073" cy="4986587"/>
          </a:xfrm>
        </p:spPr>
        <p:txBody>
          <a:bodyPr>
            <a:normAutofit/>
          </a:bodyPr>
          <a:lstStyle/>
          <a:p>
            <a:r>
              <a:rPr lang="tr-TR" sz="2000" dirty="0"/>
              <a:t>İtalya – Güvenilir elektronik sistemlerin kurulması gerekiyor</a:t>
            </a:r>
          </a:p>
          <a:p>
            <a:endParaRPr lang="tr-TR" sz="2000" dirty="0"/>
          </a:p>
          <a:p>
            <a:r>
              <a:rPr lang="tr-TR" sz="2000" dirty="0"/>
              <a:t>ABD – CONTU (Son 5 yıla ait en fazla 5 istek)</a:t>
            </a:r>
          </a:p>
          <a:p>
            <a:endParaRPr lang="tr-TR" sz="2000" dirty="0"/>
          </a:p>
          <a:p>
            <a:r>
              <a:rPr lang="tr-TR" sz="2000" dirty="0"/>
              <a:t>Birleşik Krallık – Ülke içinde indirdikten sonra silmek şartıyla</a:t>
            </a:r>
          </a:p>
          <a:p>
            <a:endParaRPr lang="tr-TR" sz="2000" dirty="0"/>
          </a:p>
          <a:p>
            <a:r>
              <a:rPr lang="tr-TR" sz="2000" dirty="0"/>
              <a:t>TRNSL – İndirdikten sonra silmek şartıyla</a:t>
            </a:r>
          </a:p>
          <a:p>
            <a:endParaRPr lang="tr-TR" sz="2000" dirty="0"/>
          </a:p>
          <a:p>
            <a:r>
              <a:rPr lang="tr-TR" sz="2000" dirty="0"/>
              <a:t>Avustralya – Eğitim amacıyla KÖV yapılabilir</a:t>
            </a:r>
          </a:p>
          <a:p>
            <a:endParaRPr lang="tr-TR" sz="2000" dirty="0"/>
          </a:p>
          <a:p>
            <a:r>
              <a:rPr lang="tr-TR" sz="2000" dirty="0"/>
              <a:t>Kanada – Telif hakkının korunması şartıyla KÖV yapılabilir</a:t>
            </a:r>
          </a:p>
        </p:txBody>
      </p:sp>
    </p:spTree>
    <p:extLst>
      <p:ext uri="{BB962C8B-B14F-4D97-AF65-F5344CB8AC3E}">
        <p14:creationId xmlns:p14="http://schemas.microsoft.com/office/powerpoint/2010/main" val="318347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641C26-3E2E-A91A-CD14-3AB2215FA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2633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/>
              <a:t>ANKOS UYGULAMALARI</a:t>
            </a:r>
            <a:endParaRPr lang="en-GB" sz="4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7DA9BA-E8C3-126B-5FBE-3CB730BDC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411551"/>
            <a:ext cx="9720073" cy="4897810"/>
          </a:xfrm>
        </p:spPr>
        <p:txBody>
          <a:bodyPr>
            <a:normAutofit/>
          </a:bodyPr>
          <a:lstStyle/>
          <a:p>
            <a:endParaRPr lang="tr-TR" sz="2000" dirty="0"/>
          </a:p>
          <a:p>
            <a:r>
              <a:rPr lang="tr-TR" sz="2000" dirty="0"/>
              <a:t>İncelediğimiz 80 anlaşma var.</a:t>
            </a:r>
          </a:p>
          <a:p>
            <a:endParaRPr lang="tr-TR" sz="2000" dirty="0"/>
          </a:p>
          <a:p>
            <a:pPr lvl="1"/>
            <a:r>
              <a:rPr lang="tr-TR" sz="2000" dirty="0"/>
              <a:t>35’inde </a:t>
            </a:r>
            <a:r>
              <a:rPr lang="tr-TR" sz="2000" dirty="0" err="1"/>
              <a:t>KÖV’e</a:t>
            </a:r>
            <a:r>
              <a:rPr lang="tr-TR" sz="2000" dirty="0"/>
              <a:t> izin veriliyor</a:t>
            </a:r>
          </a:p>
          <a:p>
            <a:pPr lvl="1"/>
            <a:r>
              <a:rPr lang="tr-TR" sz="2000" dirty="0"/>
              <a:t>13’ü </a:t>
            </a:r>
            <a:r>
              <a:rPr lang="tr-TR" sz="2000" dirty="0" err="1"/>
              <a:t>KÖV’e</a:t>
            </a:r>
            <a:r>
              <a:rPr lang="tr-TR" sz="2000" dirty="0"/>
              <a:t> müsait değil (atıf, dil uygulamaları, sınav uygulamaları vb.)</a:t>
            </a:r>
          </a:p>
          <a:p>
            <a:pPr lvl="1"/>
            <a:r>
              <a:rPr lang="tr-TR" sz="2000" dirty="0"/>
              <a:t>28’inde KÖV ile ilgili bir hüküm yok</a:t>
            </a:r>
          </a:p>
          <a:p>
            <a:pPr lvl="1"/>
            <a:r>
              <a:rPr lang="tr-TR" sz="2000" dirty="0"/>
              <a:t>4 tane izin verilmiyor (3’ü e-kitap)</a:t>
            </a:r>
          </a:p>
          <a:p>
            <a:pPr marL="128016" lvl="1" indent="0">
              <a:buNone/>
            </a:pPr>
            <a:endParaRPr lang="tr-TR" sz="2000" dirty="0"/>
          </a:p>
          <a:p>
            <a:pPr marL="128016" lvl="1" indent="0">
              <a:buNone/>
            </a:pPr>
            <a:r>
              <a:rPr lang="tr-TR" sz="2000" dirty="0"/>
              <a:t>https://uye.ankos.org.tr/haklar-kisitlar/</a:t>
            </a:r>
          </a:p>
          <a:p>
            <a:pPr marL="128016" lvl="1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6109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D08722-C643-FDC5-F608-553909586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57658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/>
              <a:t>AÇIK ERİŞİM UYGULAMALARI</a:t>
            </a:r>
            <a:endParaRPr lang="en-GB" sz="4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23B654-2EB1-1A31-4AA2-0264503D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242874"/>
            <a:ext cx="9720073" cy="5066486"/>
          </a:xfrm>
        </p:spPr>
        <p:txBody>
          <a:bodyPr/>
          <a:lstStyle/>
          <a:p>
            <a:r>
              <a:rPr lang="tr-TR" b="1" dirty="0"/>
              <a:t>ANKOS Hedefleri:</a:t>
            </a:r>
          </a:p>
          <a:p>
            <a:r>
              <a:rPr lang="tr-TR" sz="2000" dirty="0"/>
              <a:t>1. Türkiye adresli makalelerin açık erişime açılması</a:t>
            </a:r>
          </a:p>
          <a:p>
            <a:r>
              <a:rPr lang="tr-TR" sz="2000" dirty="0"/>
              <a:t>2. ANKOS üyesi yazarlardan APC alınmaması ve yayınların kurumlarda arşivlenebilmesi</a:t>
            </a:r>
          </a:p>
          <a:p>
            <a:endParaRPr lang="tr-TR" sz="2000" dirty="0"/>
          </a:p>
          <a:p>
            <a:r>
              <a:rPr lang="tr-TR" sz="2000" b="1" dirty="0"/>
              <a:t>2. Hedef </a:t>
            </a:r>
            <a:r>
              <a:rPr lang="tr-TR" sz="2000" dirty="0"/>
              <a:t>yavaş yavaş gerçekleşiyor (Cambridge, ACM, ACS, </a:t>
            </a:r>
            <a:r>
              <a:rPr lang="tr-TR" sz="2000" dirty="0" err="1"/>
              <a:t>Sage</a:t>
            </a:r>
            <a:r>
              <a:rPr lang="tr-TR" sz="2000" dirty="0"/>
              <a:t>)</a:t>
            </a:r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3324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D08722-C643-FDC5-F608-553909586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57658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/>
              <a:t>ARŞİVLEME UYGULAMALARI</a:t>
            </a:r>
            <a:endParaRPr lang="en-GB" sz="4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23B654-2EB1-1A31-4AA2-0264503D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242874"/>
            <a:ext cx="9720073" cy="5066486"/>
          </a:xfrm>
        </p:spPr>
        <p:txBody>
          <a:bodyPr/>
          <a:lstStyle/>
          <a:p>
            <a:endParaRPr lang="tr-TR" sz="2000" b="1" dirty="0"/>
          </a:p>
          <a:p>
            <a:r>
              <a:rPr lang="tr-TR" sz="2000" b="1" dirty="0"/>
              <a:t>Ücreti ödenen yıldaki içeriğe abonelik iptalinden sonra erişmek</a:t>
            </a:r>
          </a:p>
          <a:p>
            <a:pPr lvl="1"/>
            <a:r>
              <a:rPr lang="tr-TR" sz="1600" dirty="0"/>
              <a:t>Platform üzerinden</a:t>
            </a:r>
          </a:p>
          <a:p>
            <a:pPr lvl="1"/>
            <a:r>
              <a:rPr lang="tr-TR" sz="1600" dirty="0"/>
              <a:t>CD-ROM vb. bir dağıtım şekliyle</a:t>
            </a:r>
          </a:p>
          <a:p>
            <a:pPr lvl="1"/>
            <a:r>
              <a:rPr lang="tr-TR" sz="1600" dirty="0"/>
              <a:t>PORTICO, CLOCKSS vb. yöntemlerle (Dark </a:t>
            </a:r>
            <a:r>
              <a:rPr lang="tr-TR" sz="1600" dirty="0" err="1"/>
              <a:t>archive</a:t>
            </a:r>
            <a:r>
              <a:rPr lang="tr-TR" sz="1600" dirty="0"/>
              <a:t>)</a:t>
            </a:r>
          </a:p>
          <a:p>
            <a:pPr marL="128016" lvl="1" indent="0">
              <a:buNone/>
            </a:pPr>
            <a:endParaRPr lang="tr-TR" sz="1600" b="1" dirty="0"/>
          </a:p>
          <a:p>
            <a:pPr marL="128016" lvl="1" indent="0">
              <a:buNone/>
            </a:pPr>
            <a:r>
              <a:rPr lang="tr-TR" sz="2000" b="1" dirty="0"/>
              <a:t>80 anlaşma var.</a:t>
            </a:r>
          </a:p>
          <a:p>
            <a:pPr lvl="1"/>
            <a:r>
              <a:rPr lang="tr-TR" sz="1600" dirty="0"/>
              <a:t>47’sinde izin yok ya da veri tabanı buna müsait değil</a:t>
            </a:r>
          </a:p>
          <a:p>
            <a:pPr lvl="1"/>
            <a:r>
              <a:rPr lang="tr-TR" sz="1600" dirty="0"/>
              <a:t>5’inde hüküm yok</a:t>
            </a:r>
          </a:p>
          <a:p>
            <a:pPr lvl="1"/>
            <a:r>
              <a:rPr lang="tr-TR" sz="1600" dirty="0"/>
              <a:t>26’sında iptal sonrası ücretsiz erişim var – Haklar kısıtlar kontrol edilmeli</a:t>
            </a:r>
          </a:p>
          <a:p>
            <a:pPr lvl="1"/>
            <a:r>
              <a:rPr lang="tr-TR" sz="1600" dirty="0"/>
              <a:t>2 ‘sinde ücret isteniyor</a:t>
            </a:r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8804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2CA022-4D29-A184-62D6-CEF45720B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70722"/>
          </a:xfrm>
        </p:spPr>
        <p:txBody>
          <a:bodyPr/>
          <a:lstStyle/>
          <a:p>
            <a:r>
              <a:rPr lang="tr-TR" dirty="0"/>
              <a:t>TEŞEKKÜRLER</a:t>
            </a:r>
            <a:endParaRPr lang="en-GB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9012E8-1E2E-E49E-6C42-AD13EACB1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Sorularınız için:</a:t>
            </a:r>
          </a:p>
          <a:p>
            <a:endParaRPr lang="tr-TR" dirty="0"/>
          </a:p>
          <a:p>
            <a:r>
              <a:rPr lang="tr-TR" dirty="0">
                <a:hlinkClick r:id="rId2"/>
              </a:rPr>
              <a:t>lag@ankos.org.tr</a:t>
            </a:r>
            <a:endParaRPr lang="tr-TR" dirty="0"/>
          </a:p>
          <a:p>
            <a:endParaRPr lang="tr-TR" dirty="0"/>
          </a:p>
          <a:p>
            <a:r>
              <a:rPr lang="tr-TR" dirty="0"/>
              <a:t>ozhansaglik@ankos.org.tr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818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ntegral">
  <a:themeElements>
    <a:clrScheme name="İ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İ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İ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483</TotalTime>
  <Words>447</Words>
  <Application>Microsoft Macintosh PowerPoint</Application>
  <PresentationFormat>Geniş ekran</PresentationFormat>
  <Paragraphs>87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İntegral</vt:lpstr>
      <vt:lpstr>ANKOS LİSANS ANLAŞMALARI KAPSAMINDA ELEKTRONİK KAYNAKLARIN PAYLAŞIMI VE TELİF HAKLARI</vt:lpstr>
      <vt:lpstr>Telif hakları</vt:lpstr>
      <vt:lpstr>ÜLKELERİN MEVZUATINDA KAYNAK PAYLAŞIM</vt:lpstr>
      <vt:lpstr>YAYINCI EĞİLİMLERİ</vt:lpstr>
      <vt:lpstr>KONSORSİYUMLARDA DURUM</vt:lpstr>
      <vt:lpstr>ANKOS UYGULAMALARI</vt:lpstr>
      <vt:lpstr>AÇIK ERİŞİM UYGULAMALARI</vt:lpstr>
      <vt:lpstr>ARŞİVLEME UYGULAMALARI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ANKOS LİSANS ANLAŞMALARI KAPSAMINDA ELEKTRONİK KAYNAKLARIN PAYLAŞIMI VE TELİF HAKLARI</dc:title>
  <dc:creator>Özhan SAĞLIK</dc:creator>
  <cp:lastModifiedBy>Özhan SAĞLIK</cp:lastModifiedBy>
  <cp:revision>49</cp:revision>
  <dcterms:created xsi:type="dcterms:W3CDTF">2022-06-19T14:49:59Z</dcterms:created>
  <dcterms:modified xsi:type="dcterms:W3CDTF">2022-06-22T07:54:38Z</dcterms:modified>
</cp:coreProperties>
</file>